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3" r:id="rId16"/>
    <p:sldId id="274" r:id="rId1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46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73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558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23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62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28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8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52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771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77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51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D0E4B-737D-4522-80D8-D1041C569806}" type="datetimeFigureOut">
              <a:rPr lang="en-GB" smtClean="0"/>
              <a:t>19/08/2019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BA309-C43E-463E-A441-D8048E8E30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44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://www.easynotecards.com/print_list/9630?fs=0&amp;dis=1&amp;pi=on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32104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4000" dirty="0" smtClean="0"/>
              <a:t>The aim of your search…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76872"/>
            <a:ext cx="864096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 aim of your search is to reach as many points as you can (minimum </a:t>
            </a:r>
            <a:r>
              <a:rPr lang="en-GB" b="1" dirty="0" smtClean="0">
                <a:solidFill>
                  <a:srgbClr val="00B050"/>
                </a:solidFill>
              </a:rPr>
              <a:t>10 points</a:t>
            </a:r>
            <a:r>
              <a:rPr lang="en-GB" dirty="0" smtClean="0"/>
              <a:t>). Set yourself a challenging target though!</a:t>
            </a:r>
          </a:p>
          <a:p>
            <a:r>
              <a:rPr lang="en-GB" dirty="0" smtClean="0"/>
              <a:t>Each activity has a points score and a task number in the top corner.</a:t>
            </a:r>
          </a:p>
          <a:p>
            <a:r>
              <a:rPr lang="en-GB" dirty="0" smtClean="0"/>
              <a:t>Write your answer in your book.</a:t>
            </a:r>
          </a:p>
          <a:p>
            <a:r>
              <a:rPr lang="en-GB" dirty="0" smtClean="0"/>
              <a:t>If you are not sure about your answer, see if you can help yourself by using your book, or ask a buddy to help.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9552" y="2942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/>
              <a:t>Reproduction revision search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6312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1552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Who tends to start puberty earlier – girls or boys?</a:t>
            </a: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893750"/>
            <a:ext cx="828092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r>
              <a:rPr lang="en-GB" sz="3200" dirty="0" smtClean="0">
                <a:solidFill>
                  <a:prstClr val="black"/>
                </a:solidFill>
              </a:rPr>
              <a:t>Why do children need to go through puberty?</a:t>
            </a:r>
            <a:endParaRPr lang="en-GB" sz="32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9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" y="-253"/>
            <a:ext cx="8229600" cy="1143000"/>
          </a:xfrm>
        </p:spPr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792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/>
              <a:t>What does the diagram show?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941168"/>
            <a:ext cx="799288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State the place in the woman where this occurs and what happens to the fertilised egg afterwards.</a:t>
            </a:r>
            <a:endParaRPr lang="en-GB" sz="2800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10</a:t>
            </a:r>
            <a:endParaRPr lang="en-GB" sz="2800" b="1" dirty="0">
              <a:solidFill>
                <a:prstClr val="black"/>
              </a:solidFill>
            </a:endParaRPr>
          </a:p>
        </p:txBody>
      </p:sp>
      <p:pic>
        <p:nvPicPr>
          <p:cNvPr id="2050" name="Picture 2" descr="http://www.mysolutionguru.com/creativecms/package1/photo/pages/9_5%20Fertilisation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556792"/>
            <a:ext cx="37338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7" y="1125905"/>
            <a:ext cx="3466728" cy="532656"/>
          </a:xfrm>
        </p:spPr>
        <p:txBody>
          <a:bodyPr>
            <a:normAutofit fontScale="25000" lnSpcReduction="20000"/>
          </a:bodyPr>
          <a:lstStyle/>
          <a:p>
            <a:r>
              <a:rPr lang="en-GB" sz="12800" dirty="0" smtClean="0"/>
              <a:t>Where does the syringe pass through to put the embryo back into the mother?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80581" y="4437112"/>
            <a:ext cx="885698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Why is only one embryo put into the uterus instead of several?</a:t>
            </a:r>
          </a:p>
          <a:p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0"/>
            <a:ext cx="5292079" cy="4653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56376" y="188640"/>
            <a:ext cx="1187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11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70" y="665693"/>
            <a:ext cx="7295982" cy="1684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Name a substance that passes from </a:t>
            </a:r>
            <a:r>
              <a:rPr lang="en-GB" sz="2400" dirty="0" err="1" smtClean="0"/>
              <a:t>fetus</a:t>
            </a:r>
            <a:r>
              <a:rPr lang="en-GB" sz="2400" dirty="0" smtClean="0"/>
              <a:t> to mother across the placenta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60868" y="2277795"/>
            <a:ext cx="201622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</a:t>
            </a:r>
            <a:r>
              <a:rPr lang="en-GB" sz="3600" b="1" dirty="0" smtClean="0">
                <a:solidFill>
                  <a:prstClr val="black"/>
                </a:solidFill>
              </a:rPr>
              <a:t>points</a:t>
            </a:r>
          </a:p>
          <a:p>
            <a:pPr algn="ctr"/>
            <a:endParaRPr lang="en-GB" sz="3600" b="1" dirty="0">
              <a:solidFill>
                <a:prstClr val="black"/>
              </a:solidFill>
            </a:endParaRPr>
          </a:p>
          <a:p>
            <a:pPr algn="ctr"/>
            <a:r>
              <a:rPr lang="en-GB" sz="2800" dirty="0" smtClean="0">
                <a:solidFill>
                  <a:prstClr val="black"/>
                </a:solidFill>
              </a:rPr>
              <a:t>Suggest what might happen if the placenta did not function correctly.</a:t>
            </a:r>
            <a:endParaRPr lang="en-GB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12</a:t>
            </a:r>
            <a:endParaRPr lang="en-GB" sz="2800" b="1" dirty="0">
              <a:solidFill>
                <a:prstClr val="black"/>
              </a:solidFill>
            </a:endParaRPr>
          </a:p>
        </p:txBody>
      </p:sp>
      <p:pic>
        <p:nvPicPr>
          <p:cNvPr id="4098" name="Picture 2" descr="http://image.slidesharecdn.com/biologicalexamplesofdiffusion-120222111951-phpapp02/95/biological-examples-of-diffusion-21-728.jpg?cb=13299315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626162"/>
            <a:ext cx="6436232" cy="4827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64420"/>
            <a:ext cx="8229600" cy="460648"/>
          </a:xfrm>
        </p:spPr>
        <p:txBody>
          <a:bodyPr>
            <a:noAutofit/>
          </a:bodyPr>
          <a:lstStyle/>
          <a:p>
            <a:r>
              <a:rPr lang="en-GB" sz="2400" dirty="0" smtClean="0"/>
              <a:t>What day does ovulation happen?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 algn="ctr">
              <a:buNone/>
            </a:pPr>
            <a:endParaRPr lang="en-GB" sz="2800" b="1" dirty="0" smtClean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4869160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Describe what section A shows on this </a:t>
            </a:r>
            <a:r>
              <a:rPr lang="en-GB" sz="2800" dirty="0" smtClean="0"/>
              <a:t>diagram.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13</a:t>
            </a:r>
            <a:endParaRPr lang="en-GB" sz="2800" b="1" dirty="0">
              <a:solidFill>
                <a:prstClr val="black"/>
              </a:solidFill>
            </a:endParaRPr>
          </a:p>
        </p:txBody>
      </p:sp>
      <p:sp>
        <p:nvSpPr>
          <p:cNvPr id="4" name="AutoShape 5" descr="Image result for uterus lining thickness cross section diagram menstrual cycl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26652"/>
            <a:ext cx="6192688" cy="287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79712" y="1772816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979712" y="177281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A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09745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42747"/>
            <a:ext cx="8496944" cy="388640"/>
          </a:xfrm>
        </p:spPr>
        <p:txBody>
          <a:bodyPr>
            <a:noAutofit/>
          </a:bodyPr>
          <a:lstStyle/>
          <a:p>
            <a:r>
              <a:rPr lang="en-GB" sz="2800" dirty="0" smtClean="0"/>
              <a:t>What type of fertilisation is this - </a:t>
            </a:r>
            <a:r>
              <a:rPr lang="en-GB" sz="2800" b="1" dirty="0" smtClean="0"/>
              <a:t>INTERNAL or EXTERNAL?</a:t>
            </a:r>
            <a:endParaRPr lang="en-GB" sz="4000" b="1" dirty="0" smtClean="0"/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5301208"/>
            <a:ext cx="79928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</a:t>
            </a:r>
            <a:r>
              <a:rPr lang="en-GB" sz="3600" b="1" dirty="0" smtClean="0">
                <a:solidFill>
                  <a:prstClr val="black"/>
                </a:solidFill>
              </a:rPr>
              <a:t>points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prstClr val="black"/>
                </a:solidFill>
              </a:rPr>
              <a:t>Why do fish lay so many eggs?</a:t>
            </a:r>
            <a:endParaRPr lang="en-GB" sz="32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14</a:t>
            </a:r>
            <a:endParaRPr lang="en-GB" sz="2800" b="1" dirty="0">
              <a:solidFill>
                <a:prstClr val="black"/>
              </a:solidFill>
            </a:endParaRPr>
          </a:p>
        </p:txBody>
      </p:sp>
      <p:pic>
        <p:nvPicPr>
          <p:cNvPr id="6146" name="Picture 2" descr="http://www.easynotecards.com/uploads/765/6/3ce036b4_13b8545d880__8000_00000115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752" y="2276871"/>
            <a:ext cx="4293902" cy="302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2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Reflection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did you do? Did you reach your target?</a:t>
            </a:r>
          </a:p>
          <a:p>
            <a:r>
              <a:rPr lang="en-GB" dirty="0" smtClean="0"/>
              <a:t>What have you learned that you didn’t know before you started your search?</a:t>
            </a:r>
          </a:p>
          <a:p>
            <a:r>
              <a:rPr lang="en-GB" dirty="0" smtClean="0"/>
              <a:t>Set yourself an achievable target for next lesson.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004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650" y="1196752"/>
            <a:ext cx="8229600" cy="604664"/>
          </a:xfrm>
        </p:spPr>
        <p:txBody>
          <a:bodyPr/>
          <a:lstStyle/>
          <a:p>
            <a:r>
              <a:rPr lang="en-GB" dirty="0" smtClean="0"/>
              <a:t>State which this cell is – egg or sperm.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653136"/>
            <a:ext cx="799288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Describe a difference between egg and sperm cells.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Task 1</a:t>
            </a:r>
            <a:endParaRPr lang="en-GB" sz="28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69562"/>
            <a:ext cx="51816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502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687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4000" dirty="0" smtClean="0"/>
              <a:t>A fertilised egg develops into an embryo – TRUE or FALSE?</a:t>
            </a:r>
          </a:p>
          <a:p>
            <a:pPr marL="0" indent="0" algn="ctr">
              <a:buNone/>
            </a:pPr>
            <a:endParaRPr lang="en-GB" sz="4000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653136"/>
            <a:ext cx="79928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r>
              <a:rPr lang="en-GB" sz="3200" dirty="0" smtClean="0">
                <a:solidFill>
                  <a:prstClr val="black"/>
                </a:solidFill>
              </a:rPr>
              <a:t>What does an embryo develop into in the uterus? (Use the correct scientific term.)</a:t>
            </a:r>
            <a:endParaRPr lang="en-GB" sz="32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2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Describe two changes that occur during puberty.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653136"/>
            <a:ext cx="799288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Explain what causes puberty to happen and what occurs as a result.</a:t>
            </a:r>
            <a:endParaRPr lang="en-GB" sz="2800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3</a:t>
            </a:r>
            <a:endParaRPr lang="en-GB" sz="2800" b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263" y="2394768"/>
            <a:ext cx="5593481" cy="2258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4783"/>
          </a:xfrm>
        </p:spPr>
        <p:txBody>
          <a:bodyPr/>
          <a:lstStyle/>
          <a:p>
            <a:r>
              <a:rPr lang="en-GB" dirty="0" smtClean="0"/>
              <a:t>Which spelling is correct?</a:t>
            </a:r>
          </a:p>
          <a:p>
            <a:pPr marL="0" indent="0" algn="ctr">
              <a:buNone/>
            </a:pPr>
            <a:r>
              <a:rPr lang="en-GB" b="1" dirty="0" err="1" smtClean="0"/>
              <a:t>Pregant</a:t>
            </a:r>
            <a:r>
              <a:rPr lang="en-GB" b="1" dirty="0" smtClean="0"/>
              <a:t>		Pregnant		</a:t>
            </a:r>
            <a:r>
              <a:rPr lang="en-GB" b="1" dirty="0" err="1" smtClean="0"/>
              <a:t>Preggnant</a:t>
            </a:r>
            <a:endParaRPr lang="en-GB" b="1" dirty="0" smtClean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99623" y="4221088"/>
            <a:ext cx="86409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Which order do the following have to occur in to result in pregnancy?</a:t>
            </a:r>
          </a:p>
          <a:p>
            <a:r>
              <a:rPr lang="en-GB" sz="2800" b="1" dirty="0" smtClean="0">
                <a:solidFill>
                  <a:prstClr val="black"/>
                </a:solidFill>
              </a:rPr>
              <a:t>IMPLANTATION	   FERTILISATION	   EJACULATION</a:t>
            </a:r>
            <a:endParaRPr lang="en-GB" sz="2800" b="1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4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Chickens use internal fertilisation – true or false?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708920"/>
            <a:ext cx="799288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Correct this sentence (for spelling and science!)</a:t>
            </a:r>
          </a:p>
          <a:p>
            <a:endParaRPr lang="en-GB" sz="2800" dirty="0">
              <a:solidFill>
                <a:prstClr val="black"/>
              </a:solidFill>
            </a:endParaRPr>
          </a:p>
          <a:p>
            <a:pPr algn="ctr"/>
            <a:r>
              <a:rPr lang="en-GB" sz="2800" b="1" dirty="0" smtClean="0">
                <a:solidFill>
                  <a:prstClr val="black"/>
                </a:solidFill>
              </a:rPr>
              <a:t>Internal fertilisation needs sperm cells to be </a:t>
            </a:r>
            <a:r>
              <a:rPr lang="en-GB" sz="2800" b="1" dirty="0" err="1" smtClean="0">
                <a:solidFill>
                  <a:prstClr val="black"/>
                </a:solidFill>
              </a:rPr>
              <a:t>ferilised</a:t>
            </a:r>
            <a:r>
              <a:rPr lang="en-GB" sz="2800" b="1" dirty="0" smtClean="0">
                <a:solidFill>
                  <a:prstClr val="black"/>
                </a:solidFill>
              </a:rPr>
              <a:t> by egg cells.</a:t>
            </a:r>
            <a:endParaRPr lang="en-GB" sz="2800" b="1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5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>
            <a:normAutofit/>
          </a:bodyPr>
          <a:lstStyle/>
          <a:p>
            <a:r>
              <a:rPr lang="en-GB" dirty="0" smtClean="0"/>
              <a:t>Which label is missing from the diagram?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653136"/>
            <a:ext cx="799288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Describe the job of two of the above part labelled above.</a:t>
            </a:r>
            <a:endParaRPr lang="en-GB" sz="2800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6</a:t>
            </a:r>
            <a:endParaRPr lang="en-GB" sz="2800" b="1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70338"/>
            <a:ext cx="6543878" cy="2506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372200" y="2132856"/>
            <a:ext cx="2232248" cy="26438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148064" y="2420888"/>
            <a:ext cx="12241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300464" y="2790220"/>
            <a:ext cx="1359768" cy="4947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189"/>
            <a:ext cx="8229600" cy="922114"/>
          </a:xfrm>
        </p:spPr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2736304"/>
          </a:xfrm>
        </p:spPr>
        <p:txBody>
          <a:bodyPr>
            <a:normAutofit/>
          </a:bodyPr>
          <a:lstStyle/>
          <a:p>
            <a:r>
              <a:rPr lang="en-GB" dirty="0" smtClean="0"/>
              <a:t>State which of the features below apply to egg cells.</a:t>
            </a:r>
          </a:p>
          <a:p>
            <a:pPr lvl="1"/>
            <a:r>
              <a:rPr lang="en-GB" dirty="0" smtClean="0"/>
              <a:t>Made in organs that hang outside the body</a:t>
            </a:r>
          </a:p>
          <a:p>
            <a:pPr lvl="1"/>
            <a:r>
              <a:rPr lang="en-GB" dirty="0" smtClean="0"/>
              <a:t>Start to be released between ages 10-18</a:t>
            </a:r>
          </a:p>
          <a:p>
            <a:pPr lvl="1"/>
            <a:r>
              <a:rPr lang="en-GB" dirty="0" smtClean="0"/>
              <a:t>Made in ovaries</a:t>
            </a:r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653136"/>
            <a:ext cx="799288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Explain which of the above statements is the odd one out and why.</a:t>
            </a:r>
            <a:endParaRPr lang="en-GB" sz="2800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7</a:t>
            </a:r>
            <a:endParaRPr lang="en-GB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04" y="-30297"/>
            <a:ext cx="8229600" cy="1143000"/>
          </a:xfrm>
        </p:spPr>
        <p:txBody>
          <a:bodyPr/>
          <a:lstStyle/>
          <a:p>
            <a:r>
              <a:rPr lang="en-GB" b="1" dirty="0" smtClean="0"/>
              <a:t>1 Point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080" y="1600200"/>
            <a:ext cx="3394720" cy="29089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When does a human grow the fastest?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861465"/>
            <a:ext cx="799288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prstClr val="black"/>
                </a:solidFill>
              </a:rPr>
              <a:t>2 points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</a:rPr>
              <a:t>Suggest how scientists collected information to draw the above graph</a:t>
            </a:r>
            <a:endParaRPr lang="en-GB" sz="2800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6376" y="18864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prstClr val="black"/>
                </a:solidFill>
              </a:rPr>
              <a:t>Task </a:t>
            </a:r>
            <a:r>
              <a:rPr lang="en-GB" sz="2800" b="1" dirty="0" smtClean="0">
                <a:solidFill>
                  <a:prstClr val="black"/>
                </a:solidFill>
              </a:rPr>
              <a:t>8</a:t>
            </a:r>
            <a:endParaRPr lang="en-GB" sz="2800" b="1" dirty="0">
              <a:solidFill>
                <a:prstClr val="black"/>
              </a:solidFill>
            </a:endParaRPr>
          </a:p>
        </p:txBody>
      </p:sp>
      <p:pic>
        <p:nvPicPr>
          <p:cNvPr id="4098" name="Picture 2" descr="http://www.childhealth-explanation.com/images/teenage-develop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2650"/>
            <a:ext cx="4434720" cy="3700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79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536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The aim of your search…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1 Point</vt:lpstr>
      <vt:lpstr>Reflection time</vt:lpstr>
    </vt:vector>
  </TitlesOfParts>
  <Company>Don Valley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Acids and alkalis revision search</dc:title>
  <dc:creator>Gayle Jarvis</dc:creator>
  <cp:lastModifiedBy>TURNER, Gary (gturn44)</cp:lastModifiedBy>
  <cp:revision>26</cp:revision>
  <cp:lastPrinted>2015-02-04T08:19:23Z</cp:lastPrinted>
  <dcterms:created xsi:type="dcterms:W3CDTF">2015-02-04T07:38:09Z</dcterms:created>
  <dcterms:modified xsi:type="dcterms:W3CDTF">2019-08-18T23:11:04Z</dcterms:modified>
</cp:coreProperties>
</file>